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97" r:id="rId3"/>
    <p:sldId id="300" r:id="rId4"/>
    <p:sldId id="306" r:id="rId5"/>
    <p:sldId id="299" r:id="rId6"/>
    <p:sldId id="301" r:id="rId7"/>
    <p:sldId id="303" r:id="rId8"/>
    <p:sldId id="302" r:id="rId9"/>
    <p:sldId id="305" r:id="rId10"/>
    <p:sldId id="307" r:id="rId11"/>
    <p:sldId id="275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Bellota Text" panose="020B0604020202020204" charset="0"/>
      <p:regular r:id="rId15"/>
      <p:bold r:id="rId16"/>
      <p:italic r:id="rId17"/>
      <p:boldItalic r:id="rId18"/>
    </p:embeddedFont>
    <p:embeddedFont>
      <p:font typeface="Viaoda Libre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1A933-777B-4BF2-84ED-CDD9443677AF}">
  <a:tblStyle styleId="{C9E1A933-777B-4BF2-84ED-CDD9443677AF}" styleName="Table_0">
    <a:wholeTbl>
      <a:tcTxStyle b="off" i="off">
        <a:font>
          <a:latin typeface="Arial"/>
          <a:ea typeface="Arial"/>
          <a:cs typeface="Arial"/>
        </a:font>
        <a:srgbClr val="3A3737"/>
      </a:tcTxStyle>
      <a:tcStyle>
        <a:tcBdr>
          <a:lef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3A3737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E355CE2-D896-474D-8D59-62FB0910645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48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c85071c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8c85071c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95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5c9f142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5c9f142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40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c85071cf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c85071cf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99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72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339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71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184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998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4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110005" y="736050"/>
            <a:ext cx="3329700" cy="36714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74350"/>
            <a:ext cx="5217900" cy="30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56775" y="3747435"/>
            <a:ext cx="2530800" cy="59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49075" y="4603550"/>
            <a:ext cx="453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3" name="Google Shape;13;p2"/>
          <p:cNvSpPr/>
          <p:nvPr/>
        </p:nvSpPr>
        <p:spPr>
          <a:xfrm>
            <a:off x="445479" y="341225"/>
            <a:ext cx="535494" cy="592858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10800000">
            <a:off x="5100600" y="539500"/>
            <a:ext cx="404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153525" y="709573"/>
            <a:ext cx="437917" cy="484760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8326364" y="4090566"/>
            <a:ext cx="600874" cy="665147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204314" y="4147491"/>
            <a:ext cx="600874" cy="665147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4891650" y="844350"/>
            <a:ext cx="3133500" cy="3454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251700" y="2557950"/>
            <a:ext cx="2682000" cy="9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3" hasCustomPrompt="1"/>
          </p:nvPr>
        </p:nvSpPr>
        <p:spPr>
          <a:xfrm>
            <a:off x="2172408" y="1400750"/>
            <a:ext cx="840600" cy="7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251700" y="3541150"/>
            <a:ext cx="2682000" cy="5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90904" y="4288650"/>
            <a:ext cx="535494" cy="592858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 rot="10800000">
            <a:off x="4608900" y="4603550"/>
            <a:ext cx="453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-49075" y="539500"/>
            <a:ext cx="404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80800" y="2246275"/>
            <a:ext cx="37044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67575" y="697075"/>
            <a:ext cx="3704400" cy="1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858798" y="763825"/>
            <a:ext cx="3235800" cy="35676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990981" y="2165801"/>
            <a:ext cx="21975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2"/>
          </p:nvPr>
        </p:nvSpPr>
        <p:spPr>
          <a:xfrm>
            <a:off x="5936634" y="2165850"/>
            <a:ext cx="21975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3"/>
          </p:nvPr>
        </p:nvSpPr>
        <p:spPr>
          <a:xfrm>
            <a:off x="1990981" y="3664726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5936634" y="3664741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hasCustomPrompt="1"/>
          </p:nvPr>
        </p:nvSpPr>
        <p:spPr>
          <a:xfrm>
            <a:off x="1026666" y="1707323"/>
            <a:ext cx="7335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 hasCustomPrompt="1"/>
          </p:nvPr>
        </p:nvSpPr>
        <p:spPr>
          <a:xfrm>
            <a:off x="1027718" y="3227627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 hasCustomPrompt="1"/>
          </p:nvPr>
        </p:nvSpPr>
        <p:spPr>
          <a:xfrm>
            <a:off x="4974965" y="1738075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7" hasCustomPrompt="1"/>
          </p:nvPr>
        </p:nvSpPr>
        <p:spPr>
          <a:xfrm>
            <a:off x="4974965" y="3227627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1990981" y="1614785"/>
            <a:ext cx="2197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 b="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1990975" y="3101352"/>
            <a:ext cx="2197500" cy="5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 b="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5936625" y="1614847"/>
            <a:ext cx="2197500" cy="5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 b="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5936625" y="3101349"/>
            <a:ext cx="2197500" cy="5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 b="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312914" y="597516"/>
            <a:ext cx="600874" cy="665147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3"/>
          <p:cNvCxnSpPr/>
          <p:nvPr/>
        </p:nvCxnSpPr>
        <p:spPr>
          <a:xfrm rot="10800000">
            <a:off x="6940500" y="4799056"/>
            <a:ext cx="2247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0" name="Google Shape;80;p13"/>
          <p:cNvCxnSpPr/>
          <p:nvPr/>
        </p:nvCxnSpPr>
        <p:spPr>
          <a:xfrm>
            <a:off x="0" y="319822"/>
            <a:ext cx="2146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851138" y="3255779"/>
            <a:ext cx="19860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2"/>
          </p:nvPr>
        </p:nvSpPr>
        <p:spPr>
          <a:xfrm>
            <a:off x="3559650" y="3255779"/>
            <a:ext cx="1986000" cy="1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3"/>
          </p:nvPr>
        </p:nvSpPr>
        <p:spPr>
          <a:xfrm>
            <a:off x="6306838" y="3255779"/>
            <a:ext cx="19860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4"/>
          </p:nvPr>
        </p:nvSpPr>
        <p:spPr>
          <a:xfrm>
            <a:off x="851138" y="2755047"/>
            <a:ext cx="19860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 b="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5"/>
          </p:nvPr>
        </p:nvSpPr>
        <p:spPr>
          <a:xfrm>
            <a:off x="6306838" y="2755047"/>
            <a:ext cx="19860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 b="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6"/>
          </p:nvPr>
        </p:nvSpPr>
        <p:spPr>
          <a:xfrm>
            <a:off x="3559650" y="2755047"/>
            <a:ext cx="19860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 b="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8285064" y="940416"/>
            <a:ext cx="600874" cy="665147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04314" y="4271416"/>
            <a:ext cx="600874" cy="665147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2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3"/>
          </p:nvPr>
        </p:nvSpPr>
        <p:spPr>
          <a:xfrm>
            <a:off x="719975" y="3685495"/>
            <a:ext cx="2305500" cy="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4"/>
          </p:nvPr>
        </p:nvSpPr>
        <p:spPr>
          <a:xfrm>
            <a:off x="3419244" y="3685495"/>
            <a:ext cx="2305500" cy="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5"/>
          </p:nvPr>
        </p:nvSpPr>
        <p:spPr>
          <a:xfrm>
            <a:off x="6118520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6"/>
          </p:nvPr>
        </p:nvSpPr>
        <p:spPr>
          <a:xfrm>
            <a:off x="6118520" y="3685495"/>
            <a:ext cx="2305500" cy="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7"/>
          </p:nvPr>
        </p:nvSpPr>
        <p:spPr>
          <a:xfrm>
            <a:off x="719975" y="1707950"/>
            <a:ext cx="2305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8"/>
          </p:nvPr>
        </p:nvSpPr>
        <p:spPr>
          <a:xfrm>
            <a:off x="3419244" y="1707950"/>
            <a:ext cx="2305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9"/>
          </p:nvPr>
        </p:nvSpPr>
        <p:spPr>
          <a:xfrm>
            <a:off x="6118520" y="1707950"/>
            <a:ext cx="2305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3"/>
          </p:nvPr>
        </p:nvSpPr>
        <p:spPr>
          <a:xfrm>
            <a:off x="719975" y="3105049"/>
            <a:ext cx="23055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4"/>
          </p:nvPr>
        </p:nvSpPr>
        <p:spPr>
          <a:xfrm>
            <a:off x="3419250" y="3105049"/>
            <a:ext cx="23055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5"/>
          </p:nvPr>
        </p:nvSpPr>
        <p:spPr>
          <a:xfrm>
            <a:off x="6118525" y="3105049"/>
            <a:ext cx="23055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0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Viaoda Libre"/>
              <a:buNone/>
              <a:defRPr sz="3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7495550" y="154637"/>
            <a:ext cx="507246" cy="561588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814550" y="4562023"/>
            <a:ext cx="437917" cy="484760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978100" y="364275"/>
            <a:ext cx="3781500" cy="13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4049875" y="1394650"/>
            <a:ext cx="4380900" cy="13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>
            <a:spLocks noGrp="1"/>
          </p:cNvSpPr>
          <p:nvPr>
            <p:ph type="pic" idx="2"/>
          </p:nvPr>
        </p:nvSpPr>
        <p:spPr>
          <a:xfrm>
            <a:off x="713225" y="1331075"/>
            <a:ext cx="2831400" cy="3121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cxnSp>
        <p:nvCxnSpPr>
          <p:cNvPr id="139" name="Google Shape;139;p21"/>
          <p:cNvCxnSpPr/>
          <p:nvPr/>
        </p:nvCxnSpPr>
        <p:spPr>
          <a:xfrm>
            <a:off x="-49075" y="4603550"/>
            <a:ext cx="453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40" name="Google Shape;140;p21"/>
          <p:cNvSpPr txBox="1"/>
          <p:nvPr/>
        </p:nvSpPr>
        <p:spPr>
          <a:xfrm>
            <a:off x="4049875" y="3606550"/>
            <a:ext cx="43809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 This presentation template was created by </a:t>
            </a:r>
            <a:r>
              <a:rPr lang="en" sz="1100" b="1" u="sng">
                <a:solidFill>
                  <a:schemeClr val="hlink"/>
                </a:solidFill>
                <a:latin typeface="Bellota Text"/>
                <a:ea typeface="Bellota Text"/>
                <a:cs typeface="Bellota Text"/>
                <a:sym typeface="Bellota Text"/>
                <a:hlinkClick r:id="rId2"/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 u="sng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endParaRPr sz="1100" b="1" u="sng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22"/>
          <p:cNvCxnSpPr/>
          <p:nvPr/>
        </p:nvCxnSpPr>
        <p:spPr>
          <a:xfrm>
            <a:off x="-49075" y="4603550"/>
            <a:ext cx="453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3" name="Google Shape;143;p22"/>
          <p:cNvCxnSpPr/>
          <p:nvPr/>
        </p:nvCxnSpPr>
        <p:spPr>
          <a:xfrm rot="10800000">
            <a:off x="5100600" y="539500"/>
            <a:ext cx="404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44" name="Google Shape;144;p22"/>
          <p:cNvSpPr/>
          <p:nvPr/>
        </p:nvSpPr>
        <p:spPr>
          <a:xfrm>
            <a:off x="327679" y="1410175"/>
            <a:ext cx="535494" cy="592858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Viaoda Libre"/>
              <a:buNone/>
              <a:defRPr sz="4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Viaoda Libre"/>
              <a:buNone/>
              <a:defRPr sz="4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Viaoda Libre"/>
              <a:buNone/>
              <a:defRPr sz="4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Viaoda Libre"/>
              <a:buNone/>
              <a:defRPr sz="4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Viaoda Libre"/>
              <a:buNone/>
              <a:defRPr sz="4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Viaoda Libre"/>
              <a:buNone/>
              <a:defRPr sz="4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Viaoda Libre"/>
              <a:buNone/>
              <a:defRPr sz="4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Viaoda Libre"/>
              <a:buNone/>
              <a:defRPr sz="4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Viaoda Libre"/>
              <a:buNone/>
              <a:defRPr sz="4500">
                <a:solidFill>
                  <a:schemeClr val="dk2"/>
                </a:solidFill>
                <a:latin typeface="Viaoda Libre"/>
                <a:ea typeface="Viaoda Libre"/>
                <a:cs typeface="Viaoda Libre"/>
                <a:sym typeface="Viaod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4" r:id="rId6"/>
    <p:sldLayoutId id="2147483665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microsoft.com/office/2007/relationships/media" Target="../media/media3.mp4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microsoft.com/office/2007/relationships/media" Target="../media/media3.mp4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770" r="19770"/>
          <a:stretch/>
        </p:blipFill>
        <p:spPr>
          <a:xfrm>
            <a:off x="5110005" y="736050"/>
            <a:ext cx="3329700" cy="36714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>
            <a:off x="474859" y="3612523"/>
            <a:ext cx="4357726" cy="5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CE4171 – IoT – Communication &amp; Networking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Tan Kah Heng Darryl</a:t>
            </a:r>
            <a:endParaRPr dirty="0"/>
          </a:p>
        </p:txBody>
      </p:sp>
      <p:sp>
        <p:nvSpPr>
          <p:cNvPr id="162" name="Google Shape;162;p27"/>
          <p:cNvSpPr txBox="1">
            <a:spLocks noGrp="1"/>
          </p:cNvSpPr>
          <p:nvPr>
            <p:ph type="ctrTitle"/>
          </p:nvPr>
        </p:nvSpPr>
        <p:spPr>
          <a:xfrm>
            <a:off x="719870" y="1182426"/>
            <a:ext cx="3867705" cy="2185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Handwritting</a:t>
            </a:r>
            <a:br>
              <a:rPr lang="en-US" sz="5400" dirty="0"/>
            </a:br>
            <a:r>
              <a:rPr lang="en-US" sz="5400" dirty="0"/>
              <a:t>Recognition</a:t>
            </a:r>
            <a:endParaRPr sz="5400" dirty="0"/>
          </a:p>
        </p:txBody>
      </p:sp>
      <p:sp>
        <p:nvSpPr>
          <p:cNvPr id="163" name="Google Shape;163;p27"/>
          <p:cNvSpPr/>
          <p:nvPr/>
        </p:nvSpPr>
        <p:spPr>
          <a:xfrm>
            <a:off x="8027377" y="3854525"/>
            <a:ext cx="806809" cy="893111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Supporting Multiple Users</a:t>
            </a:r>
            <a:endParaRPr sz="3200" dirty="0"/>
          </a:p>
        </p:txBody>
      </p:sp>
      <p:pic>
        <p:nvPicPr>
          <p:cNvPr id="2" name="2023-05-03 08-57-21">
            <a:hlinkClick r:id="" action="ppaction://media"/>
            <a:extLst>
              <a:ext uri="{FF2B5EF4-FFF2-40B4-BE49-F238E27FC236}">
                <a16:creationId xmlns:a16="http://schemas.microsoft.com/office/drawing/2014/main" id="{E330BFEE-89C0-19C8-B060-CEDD2FD7CB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9501" end="62400"/>
                </p14:media>
              </p:ext>
            </p:extLst>
          </p:nvPr>
        </p:nvPicPr>
        <p:blipFill rotWithShape="1">
          <a:blip r:embed="rId7"/>
          <a:srcRect t="7667" r="-164" b="7521"/>
          <a:stretch/>
        </p:blipFill>
        <p:spPr>
          <a:xfrm>
            <a:off x="2052000" y="1492890"/>
            <a:ext cx="5040000" cy="2412000"/>
          </a:xfrm>
          <a:prstGeom prst="rect">
            <a:avLst/>
          </a:prstGeom>
        </p:spPr>
      </p:pic>
      <p:pic>
        <p:nvPicPr>
          <p:cNvPr id="3" name="XRecorder_03052023_085818">
            <a:hlinkClick r:id="" action="ppaction://media"/>
            <a:extLst>
              <a:ext uri="{FF2B5EF4-FFF2-40B4-BE49-F238E27FC236}">
                <a16:creationId xmlns:a16="http://schemas.microsoft.com/office/drawing/2014/main" id="{49CC78DF-D2CC-8868-C5A2-3EBC96AC34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2579" end="9035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1079" y="1198000"/>
            <a:ext cx="1685099" cy="2994910"/>
          </a:xfrm>
          <a:prstGeom prst="rect">
            <a:avLst/>
          </a:prstGeom>
        </p:spPr>
      </p:pic>
      <p:pic>
        <p:nvPicPr>
          <p:cNvPr id="4" name="Screen_Recording_20230503_090011">
            <a:hlinkClick r:id="" action="ppaction://media"/>
            <a:extLst>
              <a:ext uri="{FF2B5EF4-FFF2-40B4-BE49-F238E27FC236}">
                <a16:creationId xmlns:a16="http://schemas.microsoft.com/office/drawing/2014/main" id="{73CFCA00-1A94-E3AC-C11A-0208CAA744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57774.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97822" y="1079291"/>
            <a:ext cx="1563568" cy="34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745" r="19739"/>
          <a:stretch/>
        </p:blipFill>
        <p:spPr>
          <a:xfrm>
            <a:off x="713225" y="1331075"/>
            <a:ext cx="2831400" cy="31218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526" name="Google Shape;526;p46"/>
          <p:cNvSpPr txBox="1">
            <a:spLocks noGrp="1"/>
          </p:cNvSpPr>
          <p:nvPr>
            <p:ph type="title"/>
          </p:nvPr>
        </p:nvSpPr>
        <p:spPr>
          <a:xfrm>
            <a:off x="4348836" y="1914000"/>
            <a:ext cx="3781500" cy="13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527" name="Google Shape;527;p46"/>
          <p:cNvSpPr/>
          <p:nvPr/>
        </p:nvSpPr>
        <p:spPr>
          <a:xfrm>
            <a:off x="8130336" y="721591"/>
            <a:ext cx="600874" cy="665147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/>
          <p:nvPr/>
        </p:nvSpPr>
        <p:spPr>
          <a:xfrm>
            <a:off x="445479" y="2275325"/>
            <a:ext cx="535494" cy="592858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4567575" y="697075"/>
            <a:ext cx="3704400" cy="14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4580802" y="1651665"/>
            <a:ext cx="3704400" cy="21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Often times, handwritten documents needs to be translated to softcopy to fill up forms or translate it to a word document.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However, one needs to photocopy or manually type in. Others might not be able to read your handwriting and manually typing in will be time consuming.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Problem becomes a deep learning image classification problem.</a:t>
            </a:r>
            <a:endParaRPr dirty="0"/>
          </a:p>
        </p:txBody>
      </p:sp>
      <p:pic>
        <p:nvPicPr>
          <p:cNvPr id="224" name="Google Shape;22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3274" b="13266"/>
          <a:stretch/>
        </p:blipFill>
        <p:spPr>
          <a:xfrm>
            <a:off x="858798" y="763825"/>
            <a:ext cx="3235800" cy="35676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cxnSp>
        <p:nvCxnSpPr>
          <p:cNvPr id="225" name="Google Shape;225;p32"/>
          <p:cNvCxnSpPr/>
          <p:nvPr/>
        </p:nvCxnSpPr>
        <p:spPr>
          <a:xfrm rot="10800000">
            <a:off x="4415525" y="4854550"/>
            <a:ext cx="470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26" name="Google Shape;226;p32"/>
          <p:cNvSpPr/>
          <p:nvPr/>
        </p:nvSpPr>
        <p:spPr>
          <a:xfrm>
            <a:off x="245914" y="305066"/>
            <a:ext cx="600874" cy="665147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/>
          <p:nvPr/>
        </p:nvSpPr>
        <p:spPr>
          <a:xfrm>
            <a:off x="3799389" y="4006291"/>
            <a:ext cx="600874" cy="665147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95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1009866" y="1602473"/>
            <a:ext cx="767100" cy="109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9"/>
          <p:cNvSpPr/>
          <p:nvPr/>
        </p:nvSpPr>
        <p:spPr>
          <a:xfrm>
            <a:off x="1009866" y="3102423"/>
            <a:ext cx="767100" cy="109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9"/>
          <p:cNvSpPr/>
          <p:nvPr/>
        </p:nvSpPr>
        <p:spPr>
          <a:xfrm>
            <a:off x="4957115" y="1602473"/>
            <a:ext cx="767100" cy="109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9"/>
          <p:cNvSpPr/>
          <p:nvPr/>
        </p:nvSpPr>
        <p:spPr>
          <a:xfrm>
            <a:off x="4957115" y="3102423"/>
            <a:ext cx="767100" cy="10935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15"/>
          </p:nvPr>
        </p:nvSpPr>
        <p:spPr>
          <a:xfrm>
            <a:off x="838143" y="752598"/>
            <a:ext cx="77175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Components of the handwritting application software</a:t>
            </a:r>
            <a:endParaRPr sz="2800"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1"/>
          </p:nvPr>
        </p:nvSpPr>
        <p:spPr>
          <a:xfrm>
            <a:off x="1990981" y="2165801"/>
            <a:ext cx="21975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Develop Android App</a:t>
            </a:r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2"/>
          </p:nvPr>
        </p:nvSpPr>
        <p:spPr>
          <a:xfrm>
            <a:off x="5936633" y="2165850"/>
            <a:ext cx="2742671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Creates the backend to receive images and handle multiple requests HTTP protocol</a:t>
            </a:r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3"/>
          </p:nvPr>
        </p:nvSpPr>
        <p:spPr>
          <a:xfrm>
            <a:off x="1990981" y="3664726"/>
            <a:ext cx="2197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Creates the deep learning model and perform inference</a:t>
            </a:r>
            <a:endParaRPr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4"/>
          </p:nvPr>
        </p:nvSpPr>
        <p:spPr>
          <a:xfrm>
            <a:off x="5936633" y="3664741"/>
            <a:ext cx="247784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Stores Flask and </a:t>
            </a:r>
            <a:r>
              <a:rPr lang="en-US" dirty="0" err="1"/>
              <a:t>Tensorflow</a:t>
            </a:r>
            <a:r>
              <a:rPr lang="en-US" dirty="0"/>
              <a:t> backend and stores all received images and resultant images</a:t>
            </a:r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1026666" y="1783523"/>
            <a:ext cx="733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title" idx="5"/>
          </p:nvPr>
        </p:nvSpPr>
        <p:spPr>
          <a:xfrm>
            <a:off x="1027718" y="3303827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6"/>
          </p:nvPr>
        </p:nvSpPr>
        <p:spPr>
          <a:xfrm>
            <a:off x="4974965" y="1814275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 idx="7"/>
          </p:nvPr>
        </p:nvSpPr>
        <p:spPr>
          <a:xfrm>
            <a:off x="4974965" y="3303827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ubTitle" idx="8"/>
          </p:nvPr>
        </p:nvSpPr>
        <p:spPr>
          <a:xfrm>
            <a:off x="1990981" y="1614785"/>
            <a:ext cx="2197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</a:t>
            </a:r>
            <a:endParaRPr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9"/>
          </p:nvPr>
        </p:nvSpPr>
        <p:spPr>
          <a:xfrm>
            <a:off x="1990975" y="3101352"/>
            <a:ext cx="2197500" cy="5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Tensorflow</a:t>
            </a: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13"/>
          </p:nvPr>
        </p:nvSpPr>
        <p:spPr>
          <a:xfrm>
            <a:off x="5936625" y="1614847"/>
            <a:ext cx="2197500" cy="5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</a:t>
            </a:r>
            <a:endParaRPr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4"/>
          </p:nvPr>
        </p:nvSpPr>
        <p:spPr>
          <a:xfrm>
            <a:off x="5936625" y="3101349"/>
            <a:ext cx="2477854" cy="5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Cloud</a:t>
            </a:r>
            <a:endParaRPr dirty="0"/>
          </a:p>
        </p:txBody>
      </p:sp>
      <p:cxnSp>
        <p:nvCxnSpPr>
          <p:cNvPr id="194" name="Google Shape;194;p29"/>
          <p:cNvCxnSpPr/>
          <p:nvPr/>
        </p:nvCxnSpPr>
        <p:spPr>
          <a:xfrm flipH="1">
            <a:off x="1990981" y="3641682"/>
            <a:ext cx="21597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95" name="Google Shape;195;p29"/>
          <p:cNvCxnSpPr/>
          <p:nvPr/>
        </p:nvCxnSpPr>
        <p:spPr>
          <a:xfrm flipH="1">
            <a:off x="1990981" y="2141723"/>
            <a:ext cx="21597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96" name="Google Shape;196;p29"/>
          <p:cNvCxnSpPr/>
          <p:nvPr/>
        </p:nvCxnSpPr>
        <p:spPr>
          <a:xfrm flipH="1">
            <a:off x="5936634" y="3641682"/>
            <a:ext cx="21597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97" name="Google Shape;197;p29"/>
          <p:cNvCxnSpPr/>
          <p:nvPr/>
        </p:nvCxnSpPr>
        <p:spPr>
          <a:xfrm flipH="1">
            <a:off x="5936634" y="2141723"/>
            <a:ext cx="2159700" cy="15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326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Demonstration</a:t>
            </a:r>
            <a:endParaRPr sz="3200" dirty="0"/>
          </a:p>
        </p:txBody>
      </p:sp>
      <p:pic>
        <p:nvPicPr>
          <p:cNvPr id="43" name="2023-05-03 08-57-21">
            <a:hlinkClick r:id="" action="ppaction://media"/>
            <a:extLst>
              <a:ext uri="{FF2B5EF4-FFF2-40B4-BE49-F238E27FC236}">
                <a16:creationId xmlns:a16="http://schemas.microsoft.com/office/drawing/2014/main" id="{18100659-205E-D30D-023C-00D8FF046A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0713"/>
                </p14:media>
              </p:ext>
            </p:extLst>
          </p:nvPr>
        </p:nvPicPr>
        <p:blipFill rotWithShape="1">
          <a:blip r:embed="rId5"/>
          <a:srcRect t="7667" r="-164" b="7521"/>
          <a:stretch/>
        </p:blipFill>
        <p:spPr>
          <a:xfrm>
            <a:off x="1074296" y="1285220"/>
            <a:ext cx="6685611" cy="31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Demonstration</a:t>
            </a:r>
            <a:endParaRPr sz="3200" dirty="0"/>
          </a:p>
        </p:txBody>
      </p:sp>
      <p:pic>
        <p:nvPicPr>
          <p:cNvPr id="43" name="2023-05-03 08-57-21">
            <a:hlinkClick r:id="" action="ppaction://media"/>
            <a:extLst>
              <a:ext uri="{FF2B5EF4-FFF2-40B4-BE49-F238E27FC236}">
                <a16:creationId xmlns:a16="http://schemas.microsoft.com/office/drawing/2014/main" id="{18100659-205E-D30D-023C-00D8FF046A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321" end="95689"/>
                </p14:media>
              </p:ext>
            </p:extLst>
          </p:nvPr>
        </p:nvPicPr>
        <p:blipFill rotWithShape="1">
          <a:blip r:embed="rId6"/>
          <a:srcRect t="7667" r="-164" b="7521"/>
          <a:stretch/>
        </p:blipFill>
        <p:spPr>
          <a:xfrm>
            <a:off x="3332815" y="1620000"/>
            <a:ext cx="5040000" cy="2412000"/>
          </a:xfrm>
          <a:prstGeom prst="rect">
            <a:avLst/>
          </a:prstGeom>
        </p:spPr>
      </p:pic>
      <p:pic>
        <p:nvPicPr>
          <p:cNvPr id="44" name="XRecorder_03052023_085818">
            <a:hlinkClick r:id="" action="ppaction://media"/>
            <a:extLst>
              <a:ext uri="{FF2B5EF4-FFF2-40B4-BE49-F238E27FC236}">
                <a16:creationId xmlns:a16="http://schemas.microsoft.com/office/drawing/2014/main" id="{74266274-49DF-739C-D0FE-12837405CF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2579" end="9035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495" y="1244183"/>
            <a:ext cx="1685099" cy="2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0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59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/>
          <p:nvPr/>
        </p:nvSpPr>
        <p:spPr>
          <a:xfrm>
            <a:off x="3938872" y="2185484"/>
            <a:ext cx="806809" cy="893111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3;p30">
            <a:extLst>
              <a:ext uri="{FF2B5EF4-FFF2-40B4-BE49-F238E27FC236}">
                <a16:creationId xmlns:a16="http://schemas.microsoft.com/office/drawing/2014/main" id="{6062B11A-24B7-533B-5EB2-8CC6C6FA67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3692" y="1968150"/>
            <a:ext cx="3651600" cy="1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model is trained with the EMNIST dataset, but only involving the 26 letters with </a:t>
            </a:r>
            <a:r>
              <a:rPr lang="en-SG" dirty="0"/>
              <a:t>145,600 characters.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" name="Google Shape;204;p30">
            <a:extLst>
              <a:ext uri="{FF2B5EF4-FFF2-40B4-BE49-F238E27FC236}">
                <a16:creationId xmlns:a16="http://schemas.microsoft.com/office/drawing/2014/main" id="{871C4E97-1E9F-CA8D-077D-C6481F59F9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92" y="753232"/>
            <a:ext cx="36516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Used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BDFA66-F488-D2CA-FA2D-124353D04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12"/>
          <a:stretch/>
        </p:blipFill>
        <p:spPr>
          <a:xfrm>
            <a:off x="5602339" y="1138732"/>
            <a:ext cx="2347444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341ACC-1E5F-453F-1BA0-6D736EC5A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12"/>
          <a:stretch/>
        </p:blipFill>
        <p:spPr>
          <a:xfrm>
            <a:off x="5602340" y="2397111"/>
            <a:ext cx="2347443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0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/>
          <p:nvPr/>
        </p:nvSpPr>
        <p:spPr>
          <a:xfrm>
            <a:off x="3938872" y="2185484"/>
            <a:ext cx="806809" cy="893111"/>
          </a:xfrm>
          <a:custGeom>
            <a:avLst/>
            <a:gdLst/>
            <a:ahLst/>
            <a:cxnLst/>
            <a:rect l="l" t="t" r="r" b="b"/>
            <a:pathLst>
              <a:path w="30374" h="33623" extrusionOk="0">
                <a:moveTo>
                  <a:pt x="15188" y="1"/>
                </a:moveTo>
                <a:cubicBezTo>
                  <a:pt x="12822" y="12069"/>
                  <a:pt x="10905" y="14192"/>
                  <a:pt x="0" y="16810"/>
                </a:cubicBezTo>
                <a:cubicBezTo>
                  <a:pt x="10905" y="19429"/>
                  <a:pt x="12822" y="21552"/>
                  <a:pt x="15188" y="33623"/>
                </a:cubicBezTo>
                <a:cubicBezTo>
                  <a:pt x="17552" y="21552"/>
                  <a:pt x="19472" y="19429"/>
                  <a:pt x="30374" y="16810"/>
                </a:cubicBezTo>
                <a:cubicBezTo>
                  <a:pt x="19472" y="14192"/>
                  <a:pt x="17552" y="12069"/>
                  <a:pt x="151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3;p30">
            <a:extLst>
              <a:ext uri="{FF2B5EF4-FFF2-40B4-BE49-F238E27FC236}">
                <a16:creationId xmlns:a16="http://schemas.microsoft.com/office/drawing/2014/main" id="{6062B11A-24B7-533B-5EB2-8CC6C6FA67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3692" y="1581884"/>
            <a:ext cx="3651600" cy="1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created my own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Structure: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2 convolution layers with maxpooling and dropout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3 Fully Connected layers, each with its own dropout layers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Training Accuracy: 96.5%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Testing Accuracy: 93.6%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" name="Google Shape;204;p30">
            <a:extLst>
              <a:ext uri="{FF2B5EF4-FFF2-40B4-BE49-F238E27FC236}">
                <a16:creationId xmlns:a16="http://schemas.microsoft.com/office/drawing/2014/main" id="{871C4E97-1E9F-CA8D-077D-C6481F59F9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92" y="753232"/>
            <a:ext cx="36516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Used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35CF4-6BFC-1C91-F241-068602A9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26" y="154897"/>
            <a:ext cx="1426254" cy="47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3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subTitle" idx="3"/>
          </p:nvPr>
        </p:nvSpPr>
        <p:spPr>
          <a:xfrm>
            <a:off x="719975" y="3685495"/>
            <a:ext cx="2305500" cy="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Photos are sent to the cloud and the cloud sends back result to phone</a:t>
            </a:r>
            <a:endParaRPr dirty="0"/>
          </a:p>
        </p:txBody>
      </p:sp>
      <p:sp>
        <p:nvSpPr>
          <p:cNvPr id="311" name="Google Shape;311;p35"/>
          <p:cNvSpPr txBox="1">
            <a:spLocks noGrp="1"/>
          </p:cNvSpPr>
          <p:nvPr>
            <p:ph type="title"/>
          </p:nvPr>
        </p:nvSpPr>
        <p:spPr>
          <a:xfrm>
            <a:off x="719700" y="213951"/>
            <a:ext cx="77175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Tasks Completed</a:t>
            </a:r>
            <a:endParaRPr dirty="0"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1"/>
          </p:nvPr>
        </p:nvSpPr>
        <p:spPr>
          <a:xfrm>
            <a:off x="719975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 application opens camera app to take real-time photos</a:t>
            </a:r>
            <a:endParaRPr dirty="0"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2"/>
          </p:nvPr>
        </p:nvSpPr>
        <p:spPr>
          <a:xfrm>
            <a:off x="3419244" y="2286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stores Flask and Tensorflow to run deep learning inferrence</a:t>
            </a:r>
            <a:endParaRPr dirty="0"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4"/>
          </p:nvPr>
        </p:nvSpPr>
        <p:spPr>
          <a:xfrm>
            <a:off x="3419244" y="3685495"/>
            <a:ext cx="2305500" cy="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Own neural network model trained using EMNIST dataset</a:t>
            </a:r>
            <a:endParaRPr dirty="0"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5"/>
          </p:nvPr>
        </p:nvSpPr>
        <p:spPr>
          <a:xfrm>
            <a:off x="6118519" y="2286475"/>
            <a:ext cx="248083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Flutter application designed and deployed on Android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6"/>
          </p:nvPr>
        </p:nvSpPr>
        <p:spPr>
          <a:xfrm>
            <a:off x="6118520" y="3685495"/>
            <a:ext cx="2305500" cy="4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Supports multiple users using Flask and HTTP protocol</a:t>
            </a:r>
            <a:endParaRPr dirty="0"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7"/>
          </p:nvPr>
        </p:nvSpPr>
        <p:spPr>
          <a:xfrm>
            <a:off x="719975" y="1707950"/>
            <a:ext cx="2305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Collect Input</a:t>
            </a:r>
            <a:endParaRPr sz="2800" b="0" dirty="0"/>
          </a:p>
        </p:txBody>
      </p:sp>
      <p:sp>
        <p:nvSpPr>
          <p:cNvPr id="318" name="Google Shape;318;p35"/>
          <p:cNvSpPr txBox="1">
            <a:spLocks noGrp="1"/>
          </p:cNvSpPr>
          <p:nvPr>
            <p:ph type="subTitle" idx="8"/>
          </p:nvPr>
        </p:nvSpPr>
        <p:spPr>
          <a:xfrm>
            <a:off x="3419244" y="1707950"/>
            <a:ext cx="2305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Run Inferrence in cloud</a:t>
            </a:r>
            <a:endParaRPr sz="2800" b="0"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9"/>
          </p:nvPr>
        </p:nvSpPr>
        <p:spPr>
          <a:xfrm>
            <a:off x="6118519" y="1707950"/>
            <a:ext cx="2725678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Run on Android</a:t>
            </a:r>
            <a:endParaRPr sz="2800" b="0"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3"/>
          </p:nvPr>
        </p:nvSpPr>
        <p:spPr>
          <a:xfrm>
            <a:off x="719975" y="3105049"/>
            <a:ext cx="23055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b="0" dirty="0"/>
              <a:t>Communication</a:t>
            </a:r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4"/>
          </p:nvPr>
        </p:nvSpPr>
        <p:spPr>
          <a:xfrm>
            <a:off x="3419250" y="3105049"/>
            <a:ext cx="23055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b="0" dirty="0"/>
              <a:t>Train Own Model</a:t>
            </a:r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5"/>
          </p:nvPr>
        </p:nvSpPr>
        <p:spPr>
          <a:xfrm>
            <a:off x="6118525" y="3105049"/>
            <a:ext cx="2305500" cy="5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dirty="0"/>
              <a:t>Support</a:t>
            </a:r>
            <a:r>
              <a:rPr lang="en" sz="2000" b="0" dirty="0"/>
              <a:t> Multiple Users</a:t>
            </a:r>
            <a:endParaRPr sz="2000" b="0" dirty="0"/>
          </a:p>
        </p:txBody>
      </p:sp>
      <p:cxnSp>
        <p:nvCxnSpPr>
          <p:cNvPr id="323" name="Google Shape;323;p35"/>
          <p:cNvCxnSpPr/>
          <p:nvPr/>
        </p:nvCxnSpPr>
        <p:spPr>
          <a:xfrm>
            <a:off x="719700" y="3680325"/>
            <a:ext cx="22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24" name="Google Shape;324;p35"/>
          <p:cNvCxnSpPr/>
          <p:nvPr/>
        </p:nvCxnSpPr>
        <p:spPr>
          <a:xfrm>
            <a:off x="3419244" y="3680325"/>
            <a:ext cx="22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25" name="Google Shape;325;p35"/>
          <p:cNvCxnSpPr/>
          <p:nvPr/>
        </p:nvCxnSpPr>
        <p:spPr>
          <a:xfrm>
            <a:off x="6118520" y="3680325"/>
            <a:ext cx="22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26" name="Google Shape;326;p35"/>
          <p:cNvCxnSpPr/>
          <p:nvPr/>
        </p:nvCxnSpPr>
        <p:spPr>
          <a:xfrm>
            <a:off x="719700" y="2286475"/>
            <a:ext cx="22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27" name="Google Shape;327;p35"/>
          <p:cNvCxnSpPr/>
          <p:nvPr/>
        </p:nvCxnSpPr>
        <p:spPr>
          <a:xfrm>
            <a:off x="3419244" y="2286475"/>
            <a:ext cx="22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28" name="Google Shape;328;p35"/>
          <p:cNvCxnSpPr/>
          <p:nvPr/>
        </p:nvCxnSpPr>
        <p:spPr>
          <a:xfrm>
            <a:off x="6118520" y="2286475"/>
            <a:ext cx="22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81721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Supporting Multiple Users</a:t>
            </a:r>
            <a:endParaRPr sz="3200" dirty="0"/>
          </a:p>
        </p:txBody>
      </p:sp>
      <p:pic>
        <p:nvPicPr>
          <p:cNvPr id="2" name="2023-05-03 08-57-21">
            <a:hlinkClick r:id="" action="ppaction://media"/>
            <a:extLst>
              <a:ext uri="{FF2B5EF4-FFF2-40B4-BE49-F238E27FC236}">
                <a16:creationId xmlns:a16="http://schemas.microsoft.com/office/drawing/2014/main" id="{E330BFEE-89C0-19C8-B060-CEDD2FD7CB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321" end="95689"/>
                </p14:media>
              </p:ext>
            </p:extLst>
          </p:nvPr>
        </p:nvPicPr>
        <p:blipFill rotWithShape="1">
          <a:blip r:embed="rId7"/>
          <a:srcRect t="7667" r="-164" b="7521"/>
          <a:stretch/>
        </p:blipFill>
        <p:spPr>
          <a:xfrm>
            <a:off x="2052000" y="1492890"/>
            <a:ext cx="5040000" cy="2412000"/>
          </a:xfrm>
          <a:prstGeom prst="rect">
            <a:avLst/>
          </a:prstGeom>
        </p:spPr>
      </p:pic>
      <p:pic>
        <p:nvPicPr>
          <p:cNvPr id="3" name="XRecorder_03052023_085818">
            <a:hlinkClick r:id="" action="ppaction://media"/>
            <a:extLst>
              <a:ext uri="{FF2B5EF4-FFF2-40B4-BE49-F238E27FC236}">
                <a16:creationId xmlns:a16="http://schemas.microsoft.com/office/drawing/2014/main" id="{49CC78DF-D2CC-8868-C5A2-3EBC96AC34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2579" end="9035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1079" y="1198000"/>
            <a:ext cx="1685099" cy="2994910"/>
          </a:xfrm>
          <a:prstGeom prst="rect">
            <a:avLst/>
          </a:prstGeom>
        </p:spPr>
      </p:pic>
      <p:pic>
        <p:nvPicPr>
          <p:cNvPr id="4" name="Screen_Recording_20230503_090011">
            <a:hlinkClick r:id="" action="ppaction://media"/>
            <a:extLst>
              <a:ext uri="{FF2B5EF4-FFF2-40B4-BE49-F238E27FC236}">
                <a16:creationId xmlns:a16="http://schemas.microsoft.com/office/drawing/2014/main" id="{73CFCA00-1A94-E3AC-C11A-0208CAA744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57774.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97822" y="1079291"/>
            <a:ext cx="1563568" cy="34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5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US Handwriting Day Minitheme by Slidesgo">
  <a:themeElements>
    <a:clrScheme name="Simple Light">
      <a:dk1>
        <a:srgbClr val="363636"/>
      </a:dk1>
      <a:lt1>
        <a:srgbClr val="ADA39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272</Words>
  <Application>Microsoft Office PowerPoint</Application>
  <PresentationFormat>On-screen Show (16:9)</PresentationFormat>
  <Paragraphs>53</Paragraphs>
  <Slides>11</Slides>
  <Notes>11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Bellota Text</vt:lpstr>
      <vt:lpstr>Bebas Neue</vt:lpstr>
      <vt:lpstr>Viaoda Libre</vt:lpstr>
      <vt:lpstr>Arial</vt:lpstr>
      <vt:lpstr>US Handwriting Day Minitheme by Slidesgo</vt:lpstr>
      <vt:lpstr>Handwritting Recognition</vt:lpstr>
      <vt:lpstr>Problem</vt:lpstr>
      <vt:lpstr>Components of the handwritting application software</vt:lpstr>
      <vt:lpstr>Demonstration</vt:lpstr>
      <vt:lpstr>Demonstration</vt:lpstr>
      <vt:lpstr>Dataset Used</vt:lpstr>
      <vt:lpstr>Model Used</vt:lpstr>
      <vt:lpstr>Tasks Completed</vt:lpstr>
      <vt:lpstr>Supporting Multiple Users</vt:lpstr>
      <vt:lpstr>Supporting Multiple Users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Handwriting Day Minitheme</dc:title>
  <cp:lastModifiedBy>#TAN KAH HENG DARRYL#</cp:lastModifiedBy>
  <cp:revision>2</cp:revision>
  <dcterms:modified xsi:type="dcterms:W3CDTF">2023-05-03T02:47:09Z</dcterms:modified>
</cp:coreProperties>
</file>